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9"/>
  </p:notesMasterIdLst>
  <p:sldIdLst>
    <p:sldId id="256" r:id="rId5"/>
    <p:sldId id="16140622" r:id="rId6"/>
    <p:sldId id="262" r:id="rId7"/>
    <p:sldId id="263" r:id="rId8"/>
    <p:sldId id="265" r:id="rId9"/>
    <p:sldId id="16140634" r:id="rId10"/>
    <p:sldId id="16140625" r:id="rId11"/>
    <p:sldId id="16140635" r:id="rId12"/>
    <p:sldId id="16140628" r:id="rId13"/>
    <p:sldId id="16140636" r:id="rId14"/>
    <p:sldId id="16140630" r:id="rId15"/>
    <p:sldId id="16140629" r:id="rId16"/>
    <p:sldId id="16140623" r:id="rId17"/>
    <p:sldId id="25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7"/>
      </p:cViewPr>
      <p:guideLst>
        <p:guide orient="horz" pos="2160"/>
        <p:guide pos="381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21-02-2025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p:cNvSpPr>
            <a:spLocks noGrp="1"/>
          </p:cNvSpPr>
          <p:nvPr>
            <p:ph type="dt" sz="half" idx="10"/>
          </p:nvPr>
        </p:nvSpPr>
        <p:spPr/>
        <p:txBody>
          <a:bodyPr/>
          <a:lstStyle/>
          <a:p>
            <a:fld id="{ED291B17-9318-49DB-B28B-6E5994AE9581}" type="datetime1">
              <a:rPr lang="en-US" smtClean="0"/>
              <a:t>2/21/2025</a:t>
            </a:fld>
            <a:endParaRPr lang="en-US"/>
          </a:p>
        </p:txBody>
      </p:sp>
      <p:sp>
        <p:nvSpPr>
          <p:cNvPr id="9" name="Footer Placeholder 8"/>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2/21/2025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p:cNvSpPr>
            <a:spLocks noGrp="1"/>
          </p:cNvSpPr>
          <p:nvPr>
            <p:ph type="dt" sz="half" idx="10"/>
          </p:nvPr>
        </p:nvSpPr>
        <p:spPr/>
        <p:txBody>
          <a:bodyPr/>
          <a:lstStyle/>
          <a:p>
            <a:fld id="{ED291B17-9318-49DB-B28B-6E5994AE9581}" type="datetime1">
              <a:rPr lang="en-US" smtClean="0"/>
              <a:t>2/21/2025</a:t>
            </a:fld>
            <a:endParaRPr lang="en-US"/>
          </a:p>
        </p:txBody>
      </p:sp>
      <p:sp>
        <p:nvSpPr>
          <p:cNvPr id="12" name="Footer Placeholder 11"/>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p:cNvSpPr>
            <a:spLocks noGrp="1"/>
          </p:cNvSpPr>
          <p:nvPr>
            <p:ph type="sldNum" sz="quarter" idx="12"/>
          </p:nvPr>
        </p:nvSpPr>
        <p:spPr/>
        <p:txBody>
          <a:bodyPr/>
          <a:lstStyle/>
          <a:p>
            <a:fld id="{3A98EE3D-8CD1-4C3F-BD1C-C98C9596463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78DD82B9-B8EE-4375-B6FF-88FA6ABB15D9}" type="datetime1">
              <a:rPr lang="en-US" smtClean="0"/>
              <a:t>2/21/2025</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2497495-0637-405E-AE64-5CC7506D51F5}" type="datetime1">
              <a:rPr lang="en-US" smtClean="0"/>
              <a:t>2/21/2025</a:t>
            </a:fld>
            <a:endParaRPr lang="en-US"/>
          </a:p>
        </p:txBody>
      </p:sp>
      <p:sp>
        <p:nvSpPr>
          <p:cNvPr id="9" name="Footer Placeholder 8"/>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2/21/2025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2/21/2025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2/21/2025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2/21/2025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7605951" y="6456916"/>
            <a:ext cx="2844799" cy="365125"/>
          </a:xfrm>
        </p:spPr>
        <p:txBody>
          <a:bodyPr/>
          <a:lstStyle/>
          <a:p>
            <a:fld id="{D82884F1-FFEA-405F-9602-3DCA865EDA4E}" type="datetime1">
              <a:rPr lang="en-US" smtClean="0"/>
              <a:t>2/21/2025</a:t>
            </a:fld>
            <a:endParaRPr lang="en-US"/>
          </a:p>
        </p:txBody>
      </p:sp>
      <p:sp>
        <p:nvSpPr>
          <p:cNvPr id="10" name="Footer Placeholder 9"/>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2/21/2025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2/21/2025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p:cNvPicPr>
            <a:picLocks noChangeAspect="1"/>
          </p:cNvPicPr>
          <p:nvPr userDrawn="1"/>
        </p:nvPicPr>
        <p:blipFill>
          <a:blip r:embed="rId13"/>
          <a:stretch>
            <a:fillRect/>
          </a:stretch>
        </p:blipFill>
        <p:spPr>
          <a:xfrm>
            <a:off x="10485003" y="6437910"/>
            <a:ext cx="1125805" cy="36512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70" indent="-30607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29920" indent="-30607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899795" indent="-26987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60"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105" indent="-234315"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89992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27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9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715"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lumMod val="75000"/>
                  </a:schemeClr>
                </a:solidFill>
                <a:latin typeface="Arial" panose="020B0604020202020204" pitchFamily="34" charset="0"/>
                <a:cs typeface="Arial" panose="020B0604020202020204" pitchFamily="34" charset="0"/>
                <a:sym typeface="+mn-ea"/>
              </a:rPr>
              <a:t>SECURE DATA HIDING IN IMAGES USING     STEGANOGRAPHY</a:t>
            </a:r>
            <a:endParaRPr lang="en-US" b="1" dirty="0">
              <a:solidFill>
                <a:schemeClr val="accent1"/>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panose="020B0604020202020204"/>
                <a:cs typeface="Arial" panose="020B0604020202020204"/>
              </a:rPr>
              <a:t>CAPSTONE PROJECT</a:t>
            </a:r>
          </a:p>
        </p:txBody>
      </p:sp>
      <p:sp>
        <p:nvSpPr>
          <p:cNvPr id="4" name="TextBox 3"/>
          <p:cNvSpPr txBox="1"/>
          <p:nvPr/>
        </p:nvSpPr>
        <p:spPr>
          <a:xfrm>
            <a:off x="2053590" y="3938270"/>
            <a:ext cx="10205085" cy="1953895"/>
          </a:xfrm>
          <a:prstGeom prst="rect">
            <a:avLst/>
          </a:prstGeom>
          <a:noFill/>
        </p:spPr>
        <p:txBody>
          <a:bodyPr wrap="square" lIns="91440" tIns="45720" rIns="91440" bIns="45720" rtlCol="0" anchor="t">
            <a:noAutofit/>
          </a:bodyPr>
          <a:lstStyle/>
          <a:p>
            <a:r>
              <a:rPr lang="en-US" sz="2000" b="1" dirty="0">
                <a:solidFill>
                  <a:schemeClr val="accent1">
                    <a:lumMod val="75000"/>
                  </a:schemeClr>
                </a:solidFill>
                <a:latin typeface="Arial" panose="020B0604020202020204" pitchFamily="34" charset="0"/>
                <a:cs typeface="Arial" panose="020B0604020202020204" pitchFamily="34" charset="0"/>
              </a:rPr>
              <a:t>Presented By  : </a:t>
            </a:r>
            <a:r>
              <a:rPr lang="en-US" sz="2000" b="1" dirty="0" err="1">
                <a:solidFill>
                  <a:schemeClr val="accent1">
                    <a:lumMod val="75000"/>
                  </a:schemeClr>
                </a:solidFill>
                <a:latin typeface="Arial" panose="020B0604020202020204" pitchFamily="34" charset="0"/>
                <a:cs typeface="Arial" panose="020B0604020202020204" pitchFamily="34" charset="0"/>
              </a:rPr>
              <a:t>Pothula</a:t>
            </a:r>
            <a:r>
              <a:rPr lang="en-US" sz="2000" b="1" dirty="0">
                <a:solidFill>
                  <a:schemeClr val="accent1">
                    <a:lumMod val="75000"/>
                  </a:schemeClr>
                </a:solidFill>
                <a:latin typeface="Arial" panose="020B0604020202020204" pitchFamily="34" charset="0"/>
                <a:cs typeface="Arial" panose="020B0604020202020204" pitchFamily="34" charset="0"/>
              </a:rPr>
              <a:t> Jahnavi Reddy</a:t>
            </a:r>
          </a:p>
          <a:p>
            <a:r>
              <a:rPr lang="en-US" sz="2000" b="1" dirty="0">
                <a:solidFill>
                  <a:schemeClr val="accent1">
                    <a:lumMod val="75000"/>
                  </a:schemeClr>
                </a:solidFill>
                <a:latin typeface="Arial" panose="020B0604020202020204"/>
                <a:cs typeface="Arial" panose="020B0604020202020204"/>
              </a:rPr>
              <a:t>Student Name : </a:t>
            </a:r>
            <a:r>
              <a:rPr lang="en-US" sz="2000" b="1" dirty="0" err="1">
                <a:solidFill>
                  <a:schemeClr val="accent1">
                    <a:lumMod val="75000"/>
                  </a:schemeClr>
                </a:solidFill>
                <a:latin typeface="Arial" panose="020B0604020202020204"/>
                <a:cs typeface="Arial" panose="020B0604020202020204"/>
              </a:rPr>
              <a:t>Pothula</a:t>
            </a:r>
            <a:r>
              <a:rPr lang="en-US" sz="2000" b="1" dirty="0">
                <a:solidFill>
                  <a:schemeClr val="accent1">
                    <a:lumMod val="75000"/>
                  </a:schemeClr>
                </a:solidFill>
                <a:latin typeface="Arial" panose="020B0604020202020204"/>
                <a:cs typeface="Arial" panose="020B0604020202020204"/>
              </a:rPr>
              <a:t> Jahnavi Reddy</a:t>
            </a:r>
          </a:p>
          <a:p>
            <a:r>
              <a:rPr lang="en-US" sz="2000" b="1" dirty="0">
                <a:solidFill>
                  <a:schemeClr val="accent1">
                    <a:lumMod val="75000"/>
                  </a:schemeClr>
                </a:solidFill>
                <a:latin typeface="Arial" panose="020B0604020202020204"/>
                <a:cs typeface="Arial" panose="020B0604020202020204"/>
              </a:rPr>
              <a:t>College Name : </a:t>
            </a:r>
            <a:r>
              <a:rPr lang="en-US" altLang="en-US" sz="2000" b="1" dirty="0">
                <a:solidFill>
                  <a:schemeClr val="accent1">
                    <a:lumMod val="75000"/>
                  </a:schemeClr>
                </a:solidFill>
                <a:latin typeface="Arial" panose="020B0604020202020204"/>
                <a:cs typeface="Arial" panose="020B0604020202020204"/>
              </a:rPr>
              <a:t>Vel Tech Rangarajan Dr.Sagunthala R&amp;D Institute of   			 Science and Technology </a:t>
            </a:r>
          </a:p>
          <a:p>
            <a:r>
              <a:rPr lang="en-US" sz="2000" b="1" dirty="0">
                <a:solidFill>
                  <a:schemeClr val="accent1">
                    <a:lumMod val="75000"/>
                  </a:schemeClr>
                </a:solidFill>
                <a:latin typeface="Arial" panose="020B0604020202020204"/>
                <a:cs typeface="Arial" panose="020B0604020202020204"/>
                <a:sym typeface="+mn-ea"/>
              </a:rPr>
              <a:t>Department     : Computer Science and Engineering (CSE)</a:t>
            </a:r>
            <a:endParaRPr lang="en-US" sz="2000" b="1" dirty="0">
              <a:solidFill>
                <a:schemeClr val="accent1">
                  <a:lumMod val="75000"/>
                </a:schemeClr>
              </a:solidFill>
              <a:latin typeface="Arial" panose="020B0604020202020204"/>
              <a:cs typeface="Arial" panose="020B060402020202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725" y="702310"/>
            <a:ext cx="9954260" cy="464185"/>
          </a:xfrm>
        </p:spPr>
        <p:txBody>
          <a:bodyPr/>
          <a:lstStyle/>
          <a:p>
            <a:r>
              <a:rPr lang="en-US" altLang="en-US" sz="1200"/>
              <a:t>This will generate a Steganography.class file.</a:t>
            </a:r>
            <a:br>
              <a:rPr lang="en-US" altLang="en-US" sz="1200"/>
            </a:br>
            <a:r>
              <a:rPr lang="en-US" altLang="en-US" sz="1200"/>
              <a:t>If everything is correct, your program should execute without errors.</a:t>
            </a:r>
          </a:p>
        </p:txBody>
      </p:sp>
      <p:pic>
        <p:nvPicPr>
          <p:cNvPr id="4" name="Content Placeholder 3" descr="Screenshot 2025-02-15 192955"/>
          <p:cNvPicPr>
            <a:picLocks noGrp="1" noChangeAspect="1"/>
          </p:cNvPicPr>
          <p:nvPr>
            <p:ph idx="1"/>
          </p:nvPr>
        </p:nvPicPr>
        <p:blipFill>
          <a:blip r:embed="rId2"/>
          <a:stretch>
            <a:fillRect/>
          </a:stretch>
        </p:blipFill>
        <p:spPr>
          <a:xfrm>
            <a:off x="466725" y="1289685"/>
            <a:ext cx="5584190" cy="4351020"/>
          </a:xfrm>
          <a:prstGeom prst="rect">
            <a:avLst/>
          </a:prstGeom>
        </p:spPr>
      </p:pic>
      <p:pic>
        <p:nvPicPr>
          <p:cNvPr id="6" name="Picture 5" descr="Screenshot 2025-02-15 193414"/>
          <p:cNvPicPr>
            <a:picLocks noChangeAspect="1"/>
          </p:cNvPicPr>
          <p:nvPr/>
        </p:nvPicPr>
        <p:blipFill>
          <a:blip r:embed="rId3"/>
          <a:stretch>
            <a:fillRect/>
          </a:stretch>
        </p:blipFill>
        <p:spPr>
          <a:xfrm>
            <a:off x="6339205" y="1346835"/>
            <a:ext cx="5459095" cy="429387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032" y="617502"/>
            <a:ext cx="11029616" cy="530296"/>
          </a:xfrm>
        </p:spPr>
        <p:txBody>
          <a:bodyPr/>
          <a:lstStyle/>
          <a:p>
            <a:r>
              <a:rPr lang="en-IN" dirty="0">
                <a:solidFill>
                  <a:schemeClr val="accent1"/>
                </a:solidFill>
              </a:rPr>
              <a:t>Conclusion</a:t>
            </a:r>
          </a:p>
        </p:txBody>
      </p:sp>
      <p:sp>
        <p:nvSpPr>
          <p:cNvPr id="3" name="Content Placeholder 2"/>
          <p:cNvSpPr>
            <a:spLocks noGrp="1"/>
          </p:cNvSpPr>
          <p:nvPr>
            <p:ph idx="1"/>
          </p:nvPr>
        </p:nvSpPr>
        <p:spPr/>
        <p:txBody>
          <a:bodyPr>
            <a:normAutofit/>
          </a:bodyPr>
          <a:lstStyle/>
          <a:p>
            <a:pPr marL="0" indent="0">
              <a:buNone/>
            </a:pPr>
            <a:r>
              <a:rPr lang="en-US" altLang="en-US" sz="1600" dirty="0"/>
              <a:t>This project successfully demonstrates steganography as a powerful technique for secure data hiding in images. By leveraging Java, cryptography, and image processing, we have created a system that ensures confidential communication and data protection.</a:t>
            </a:r>
          </a:p>
          <a:p>
            <a:pPr marL="0" indent="0">
              <a:buNone/>
            </a:pPr>
            <a:r>
              <a:rPr lang="en-US" altLang="en-US" sz="1600" dirty="0"/>
              <a:t>Through encryption, GUI integration, and enhanced security features, this project provides a user-friendly and effective solution for hiding and retrieving sensitive information within digital images.</a:t>
            </a:r>
          </a:p>
          <a:p>
            <a:pPr marL="0" indent="0">
              <a:buNone/>
            </a:pPr>
            <a:endParaRPr lang="en-US" altLang="en-US" sz="1600" dirty="0"/>
          </a:p>
          <a:p>
            <a:pPr marL="0" indent="0">
              <a:buNone/>
            </a:pPr>
            <a:r>
              <a:rPr lang="zh-CN" altLang="en-US" b="1" dirty="0">
                <a:highlight>
                  <a:srgbClr val="FFFF00"/>
                </a:highlight>
              </a:rPr>
              <a:t>🌟</a:t>
            </a:r>
            <a:r>
              <a:rPr lang="en-US" altLang="en-US" b="1" dirty="0">
                <a:highlight>
                  <a:srgbClr val="FFFF00"/>
                </a:highlight>
              </a:rPr>
              <a:t> Key Takeaways :</a:t>
            </a:r>
          </a:p>
          <a:p>
            <a:pPr marL="0" indent="0">
              <a:buNone/>
            </a:pPr>
            <a:r>
              <a:rPr lang="en-US" altLang="en-US" sz="1600" dirty="0"/>
              <a:t>✔ Data Security – Ensures hidden messages remain undetected.</a:t>
            </a:r>
          </a:p>
          <a:p>
            <a:pPr marL="0" indent="0">
              <a:buNone/>
            </a:pPr>
            <a:r>
              <a:rPr lang="en-US" altLang="en-US" sz="1600" dirty="0"/>
              <a:t>✔ Confidential Communication – Useful for intelligence agencies, journalists, and businesses.</a:t>
            </a:r>
          </a:p>
          <a:p>
            <a:pPr marL="0" indent="0">
              <a:buNone/>
            </a:pPr>
            <a:r>
              <a:rPr lang="en-US" altLang="en-US" sz="1600" dirty="0"/>
              <a:t>✔ Advanced Encryption – Protects data from unauthorized access.</a:t>
            </a:r>
          </a:p>
          <a:p>
            <a:pPr marL="0" indent="0">
              <a:buNone/>
            </a:pPr>
            <a:r>
              <a:rPr lang="en-US" altLang="en-US" sz="1600" dirty="0"/>
              <a:t>✔ User-Friendly Interface – Simplifies the process for all users.</a:t>
            </a:r>
          </a:p>
          <a:p>
            <a:pPr marL="0" indent="0">
              <a:buNone/>
            </a:pPr>
            <a:endParaRPr lang="en-US" altLang="en-US" dirty="0"/>
          </a:p>
          <a:p>
            <a:pPr marL="0" indent="0">
              <a:buNone/>
            </a:pPr>
            <a:endParaRPr lang="en-US"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902" y="656436"/>
            <a:ext cx="11029616" cy="530296"/>
          </a:xfrm>
        </p:spPr>
        <p:txBody>
          <a:bodyPr/>
          <a:lstStyle/>
          <a:p>
            <a:r>
              <a:rPr lang="en-IN" dirty="0">
                <a:solidFill>
                  <a:schemeClr val="accent1"/>
                </a:solidFill>
              </a:rPr>
              <a:t>GitHub Link</a:t>
            </a:r>
          </a:p>
        </p:txBody>
      </p:sp>
      <p:sp>
        <p:nvSpPr>
          <p:cNvPr id="3" name="Content Placeholder 2"/>
          <p:cNvSpPr>
            <a:spLocks noGrp="1"/>
          </p:cNvSpPr>
          <p:nvPr>
            <p:ph idx="1"/>
          </p:nvPr>
        </p:nvSpPr>
        <p:spPr>
          <a:xfrm>
            <a:off x="419902" y="-342624"/>
            <a:ext cx="11029615" cy="4673324"/>
          </a:xfrm>
        </p:spPr>
        <p:txBody>
          <a:bodyPr/>
          <a:lstStyle/>
          <a:p>
            <a:pPr marL="0" indent="0">
              <a:buNone/>
            </a:pPr>
            <a:r>
              <a:rPr lang="en-US" altLang="en-US" b="1" u="sng" dirty="0"/>
              <a:t>https://github.com/Yogareddy107/Steganography_Project.git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7192" y="179981"/>
            <a:ext cx="11029615" cy="4673324"/>
          </a:xfrm>
        </p:spPr>
        <p:txBody>
          <a:bodyPr/>
          <a:lstStyle/>
          <a:p>
            <a:pPr marL="305435" indent="-305435"/>
            <a:r>
              <a:rPr lang="en-US" altLang="en-US" sz="1600" dirty="0"/>
              <a:t>Future advancements include mobile &amp; cloud integration for secure messaging and real-world applications in military, watermarking, and medical security.</a:t>
            </a:r>
          </a:p>
          <a:p>
            <a:pPr marL="305435" indent="-305435"/>
            <a:r>
              <a:rPr lang="en-US" altLang="en-US" sz="1600" dirty="0"/>
              <a:t>Expanding support for audio, video, and PDFs will increase versatility. With these improvements, the project can evolve into a powerful tool for secure communication.</a:t>
            </a:r>
          </a:p>
        </p:txBody>
      </p:sp>
      <p:sp>
        <p:nvSpPr>
          <p:cNvPr id="5" name="Title 4"/>
          <p:cNvSpPr txBox="1"/>
          <p:nvPr/>
        </p:nvSpPr>
        <p:spPr>
          <a:xfrm>
            <a:off x="403082" y="652635"/>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700" b="1" dirty="0">
                <a:solidFill>
                  <a:schemeClr val="accent1"/>
                </a:solidFill>
                <a:latin typeface="Arial" panose="020B0604020202020204"/>
                <a:cs typeface="Arial" panose="020B0604020202020204"/>
              </a:rPr>
              <a:t>Future</a:t>
            </a:r>
            <a:r>
              <a:rPr lang="en-US" sz="4400" b="1" dirty="0">
                <a:solidFill>
                  <a:schemeClr val="accent1"/>
                </a:solidFill>
                <a:latin typeface="Arial" panose="020B0604020202020204"/>
                <a:cs typeface="Arial" panose="020B0604020202020204"/>
              </a:rPr>
              <a:t> </a:t>
            </a:r>
            <a:r>
              <a:rPr lang="en-US" sz="3700" b="1" dirty="0">
                <a:solidFill>
                  <a:schemeClr val="accent1"/>
                </a:solidFill>
                <a:latin typeface="Arial" panose="020B0604020202020204"/>
                <a:cs typeface="Arial" panose="020B0604020202020204"/>
              </a:rPr>
              <a:t>scope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5930" y="1189990"/>
            <a:ext cx="11276330" cy="2723515"/>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panose="020B0604020202020204"/>
                <a:ea typeface="+mn-lt"/>
                <a:cs typeface="Arial" panose="020B0604020202020204"/>
              </a:rPr>
              <a:t>  </a:t>
            </a:r>
            <a:endParaRPr lang="en-US" dirty="0">
              <a:latin typeface="Arial" panose="020B0604020202020204"/>
              <a:cs typeface="Arial" panose="020B0604020202020204"/>
            </a:endParaRPr>
          </a:p>
          <a:p>
            <a:pPr marL="305435" indent="-305435"/>
            <a:r>
              <a:rPr lang="en-US" sz="2000" b="1" dirty="0">
                <a:latin typeface="Arial" panose="020B0604020202020204"/>
                <a:ea typeface="+mn-lt"/>
                <a:cs typeface="Arial" panose="020B0604020202020204"/>
              </a:rPr>
              <a:t>Problem Statement </a:t>
            </a:r>
          </a:p>
          <a:p>
            <a:pPr marL="305435" indent="-305435"/>
            <a:r>
              <a:rPr lang="en-US" sz="2000" b="1" dirty="0">
                <a:latin typeface="Arial" panose="020B0604020202020204"/>
                <a:ea typeface="+mn-lt"/>
                <a:cs typeface="Arial" panose="020B0604020202020204"/>
              </a:rPr>
              <a:t>Technology used</a:t>
            </a:r>
            <a:endParaRPr lang="en-US" dirty="0">
              <a:latin typeface="Arial" panose="020B0604020202020204"/>
              <a:cs typeface="Arial" panose="020B0604020202020204"/>
            </a:endParaRPr>
          </a:p>
          <a:p>
            <a:pPr marL="305435" indent="-305435"/>
            <a:r>
              <a:rPr lang="en-US" sz="2000" b="1" dirty="0">
                <a:latin typeface="Arial" panose="020B0604020202020204"/>
                <a:ea typeface="+mn-lt"/>
                <a:cs typeface="+mn-lt"/>
              </a:rPr>
              <a:t>Wow factor </a:t>
            </a:r>
            <a:endParaRPr lang="en-US" sz="2000" dirty="0">
              <a:latin typeface="Arial" panose="020B0604020202020204"/>
              <a:ea typeface="+mn-lt"/>
              <a:cs typeface="+mn-lt"/>
            </a:endParaRPr>
          </a:p>
          <a:p>
            <a:pPr marL="305435" indent="-305435"/>
            <a:r>
              <a:rPr lang="en-US" sz="2000" b="1" dirty="0">
                <a:latin typeface="Arial" panose="020B0604020202020204"/>
                <a:ea typeface="+mn-lt"/>
                <a:cs typeface="+mn-lt"/>
              </a:rPr>
              <a:t>End users</a:t>
            </a:r>
          </a:p>
          <a:p>
            <a:pPr marL="305435" indent="-305435"/>
            <a:r>
              <a:rPr lang="en-US" sz="2000" b="1" dirty="0">
                <a:latin typeface="Arial" panose="020B0604020202020204"/>
                <a:ea typeface="+mn-lt"/>
                <a:cs typeface="+mn-lt"/>
              </a:rPr>
              <a:t>Result</a:t>
            </a:r>
          </a:p>
          <a:p>
            <a:pPr marL="305435" indent="-305435"/>
            <a:r>
              <a:rPr lang="en-US" sz="2000" b="1" dirty="0">
                <a:latin typeface="Arial" panose="020B0604020202020204"/>
                <a:ea typeface="+mn-lt"/>
                <a:cs typeface="+mn-lt"/>
              </a:rPr>
              <a:t>Conclusion</a:t>
            </a:r>
          </a:p>
          <a:p>
            <a:pPr marL="305435" indent="-305435"/>
            <a:r>
              <a:rPr lang="en-US" sz="2000" b="1" dirty="0">
                <a:latin typeface="Arial" panose="020B0604020202020204"/>
                <a:ea typeface="+mn-lt"/>
                <a:cs typeface="+mn-lt"/>
              </a:rPr>
              <a:t>Git-hub Link</a:t>
            </a:r>
          </a:p>
          <a:p>
            <a:pPr marL="305435" indent="-305435"/>
            <a:r>
              <a:rPr lang="en-US" sz="2000" b="1" dirty="0">
                <a:latin typeface="Arial" panose="020B0604020202020204"/>
                <a:ea typeface="+mn-lt"/>
                <a:cs typeface="+mn-lt"/>
              </a:rPr>
              <a:t>Future scope</a:t>
            </a:r>
          </a:p>
          <a:p>
            <a:pPr marL="0" indent="0">
              <a:buNone/>
            </a:pPr>
            <a:endParaRPr lang="en-US" sz="2000" b="1" dirty="0">
              <a:latin typeface="Arial" panose="020B0604020202020204"/>
              <a:ea typeface="+mn-lt"/>
              <a:cs typeface="+mn-lt"/>
            </a:endParaRPr>
          </a:p>
          <a:p>
            <a:pPr marL="305435" indent="-305435"/>
            <a:endParaRPr lang="en-US" sz="2000" b="1" dirty="0">
              <a:latin typeface="Arial" panose="020B0604020202020204"/>
              <a:ea typeface="+mn-lt"/>
              <a:cs typeface="+mn-lt"/>
            </a:endParaRPr>
          </a:p>
          <a:p>
            <a:pPr marL="305435" indent="-305435"/>
            <a:endParaRPr lang="en-US" dirty="0">
              <a:latin typeface="Arial" panose="020B0604020202020204"/>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31014" y="615216"/>
            <a:ext cx="11029616" cy="530296"/>
          </a:xfrm>
        </p:spPr>
        <p:txBody>
          <a:bodyPr>
            <a:normAutofit/>
          </a:bodyPr>
          <a:lstStyle/>
          <a:p>
            <a:r>
              <a:rPr lang="en-US" b="1" dirty="0">
                <a:solidFill>
                  <a:schemeClr val="accent1"/>
                </a:solidFill>
                <a:latin typeface="Arial" panose="020B0604020202020204" pitchFamily="34" charset="0"/>
                <a:cs typeface="Arial" panose="020B0604020202020204" pitchFamily="34" charset="0"/>
              </a:rPr>
              <a:t>Problem Statement</a:t>
            </a:r>
            <a:endParaRPr lang="en-US" dirty="0"/>
          </a:p>
        </p:txBody>
      </p:sp>
      <p:sp>
        <p:nvSpPr>
          <p:cNvPr id="2" name="Content Placeholder 1"/>
          <p:cNvSpPr>
            <a:spLocks noGrp="1"/>
          </p:cNvSpPr>
          <p:nvPr>
            <p:ph idx="1"/>
          </p:nvPr>
        </p:nvSpPr>
        <p:spPr>
          <a:xfrm>
            <a:off x="281305" y="871220"/>
            <a:ext cx="11329035" cy="4673600"/>
          </a:xfrm>
        </p:spPr>
        <p:txBody>
          <a:bodyPr/>
          <a:lstStyle/>
          <a:p>
            <a:pPr algn="l"/>
            <a:r>
              <a:rPr lang="en-US" altLang="en-US" sz="1600" dirty="0"/>
              <a:t>Data Security Concern             : Traditional encryption can attract attackers, making hidden communication necessary.</a:t>
            </a:r>
          </a:p>
          <a:p>
            <a:pPr algn="l"/>
            <a:r>
              <a:rPr lang="en-US" altLang="en-US" sz="1600" dirty="0"/>
              <a:t>Steganography as a Solution  : Embedding data in images ensures secrecy and prevents unauthorized access.</a:t>
            </a:r>
          </a:p>
          <a:p>
            <a:pPr algn="l"/>
            <a:r>
              <a:rPr lang="en-US" altLang="en-US" sz="1600" dirty="0"/>
              <a:t>Preventing Cyber Threats        : Protects sensitive information from hackers and eavesdroppers.</a:t>
            </a:r>
          </a:p>
          <a:p>
            <a:pPr algn="l"/>
            <a:r>
              <a:rPr lang="en-US" altLang="en-US" sz="1600" dirty="0"/>
              <a:t>Efficient &amp; Undetectable         : Ensures data remains invisible while maintaining image quality.</a:t>
            </a:r>
          </a:p>
          <a:p>
            <a:pPr algn="l"/>
            <a:r>
              <a:rPr lang="en-US" altLang="en-US" sz="1600" dirty="0"/>
              <a:t>Real-World Applications          : Useful for secure messaging, watermarking, and confidential data exchange.</a:t>
            </a:r>
          </a:p>
          <a:p>
            <a:pPr algn="l"/>
            <a:r>
              <a:rPr lang="en-US" altLang="en-US" sz="1600" dirty="0"/>
              <a:t>Confidential Data Protection  : Helps secure personal, corporate, and government-sensitive information.</a:t>
            </a:r>
          </a:p>
          <a:p>
            <a:pPr algn="l"/>
            <a:r>
              <a:rPr lang="en-US" altLang="en-US" sz="1600" dirty="0"/>
              <a:t>Avoids Suspicion                     : Unlike encryption, steganography does not attract attention as data remains hidden.</a:t>
            </a:r>
          </a:p>
          <a:p>
            <a:pPr algn="l"/>
            <a:r>
              <a:rPr lang="en-US" altLang="en-US" sz="1600" dirty="0"/>
              <a:t>Image Integrity                        : Ensures that the modified image remains visually unchanged to avoid detection.</a:t>
            </a:r>
          </a:p>
          <a:p>
            <a:pPr algn="l"/>
            <a:r>
              <a:rPr lang="en-US" altLang="en-US" sz="1600" dirty="0"/>
              <a:t>Resistant to Attacks                : Protects data from common cyber threats like hacking and unauthorized access.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41960" y="619860"/>
            <a:ext cx="11029616" cy="530296"/>
          </a:xfrm>
        </p:spPr>
        <p:txBody>
          <a:bodyPr>
            <a:normAutofit/>
          </a:bodyPr>
          <a:lstStyle/>
          <a:p>
            <a:r>
              <a:rPr lang="en-US" b="1" dirty="0">
                <a:solidFill>
                  <a:schemeClr val="accent1"/>
                </a:solidFill>
                <a:latin typeface="Arial" panose="020B0604020202020204" pitchFamily="34" charset="0"/>
                <a:cs typeface="Arial" panose="020B0604020202020204" pitchFamily="34" charset="0"/>
              </a:rPr>
              <a:t>Technology  used</a:t>
            </a:r>
            <a:endParaRPr lang="en-US" dirty="0"/>
          </a:p>
        </p:txBody>
      </p:sp>
      <p:sp>
        <p:nvSpPr>
          <p:cNvPr id="2" name="Content Placeholder 1"/>
          <p:cNvSpPr>
            <a:spLocks noGrp="1"/>
          </p:cNvSpPr>
          <p:nvPr>
            <p:ph idx="1"/>
          </p:nvPr>
        </p:nvSpPr>
        <p:spPr>
          <a:xfrm>
            <a:off x="441960" y="1232535"/>
            <a:ext cx="11270615" cy="5193665"/>
          </a:xfrm>
        </p:spPr>
        <p:txBody>
          <a:bodyPr vert="horz" lIns="91440" tIns="45720" rIns="91440" bIns="45720" rtlCol="0" anchor="ctr">
            <a:noAutofit/>
          </a:bodyPr>
          <a:lstStyle/>
          <a:p>
            <a:pPr marL="0" indent="0" algn="l">
              <a:buNone/>
            </a:pPr>
            <a:r>
              <a:rPr lang="zh-CN" altLang="en-US" dirty="0">
                <a:cs typeface="+mn-lt"/>
              </a:rPr>
              <a:t>🖥</a:t>
            </a:r>
            <a:r>
              <a:rPr lang="" altLang="en-US" dirty="0">
                <a:cs typeface="+mn-lt"/>
              </a:rPr>
              <a:t>️</a:t>
            </a:r>
            <a:r>
              <a:rPr lang="en-US" altLang="en-US" dirty="0">
                <a:cs typeface="+mn-lt"/>
              </a:rPr>
              <a:t> Programming Language :  </a:t>
            </a:r>
          </a:p>
          <a:p>
            <a:pPr marL="0" indent="0" algn="l">
              <a:buNone/>
            </a:pPr>
            <a:r>
              <a:rPr lang="en-US" altLang="en-US" sz="1400" dirty="0">
                <a:cs typeface="+mn-lt"/>
              </a:rPr>
              <a:t>✔ Java </a:t>
            </a:r>
          </a:p>
          <a:p>
            <a:pPr marL="0" indent="0" algn="l">
              <a:buNone/>
            </a:pPr>
            <a:r>
              <a:rPr lang="zh-CN" altLang="en-US" dirty="0">
                <a:cs typeface="+mn-lt"/>
              </a:rPr>
              <a:t>📚</a:t>
            </a:r>
            <a:r>
              <a:rPr lang="en-US" altLang="en-US" dirty="0">
                <a:cs typeface="+mn-lt"/>
              </a:rPr>
              <a:t> Java Libraries &amp; APIs :</a:t>
            </a:r>
          </a:p>
          <a:p>
            <a:pPr marL="0" indent="0" algn="l">
              <a:buNone/>
            </a:pPr>
            <a:r>
              <a:rPr lang="en-US" altLang="en-US" sz="1400" dirty="0">
                <a:cs typeface="+mn-lt"/>
              </a:rPr>
              <a:t>✔ Java AWT &amp; Swing – For GUI and image handling</a:t>
            </a:r>
          </a:p>
          <a:p>
            <a:pPr marL="0" indent="0" algn="l">
              <a:buNone/>
            </a:pPr>
            <a:r>
              <a:rPr lang="en-US" altLang="en-US" sz="1400" dirty="0">
                <a:cs typeface="+mn-lt"/>
              </a:rPr>
              <a:t>✔ javax.imageio – For reading and writing image files</a:t>
            </a:r>
          </a:p>
          <a:p>
            <a:pPr marL="0" indent="0" algn="l">
              <a:buNone/>
            </a:pPr>
            <a:r>
              <a:rPr lang="en-US" altLang="en-US" sz="1400" dirty="0">
                <a:cs typeface="+mn-lt"/>
              </a:rPr>
              <a:t>✔ BufferedImage (Java 2D API) – For pixel manipulation</a:t>
            </a:r>
          </a:p>
          <a:p>
            <a:pPr marL="0" indent="0" algn="l">
              <a:buNone/>
            </a:pPr>
            <a:r>
              <a:rPr lang="en-US" altLang="en-US" sz="1400" dirty="0">
                <a:cs typeface="+mn-lt"/>
              </a:rPr>
              <a:t>✔ Apache Commons Codec – For encoding/decoding data</a:t>
            </a:r>
          </a:p>
          <a:p>
            <a:pPr marL="0" indent="0" algn="l">
              <a:buNone/>
            </a:pPr>
            <a:r>
              <a:rPr lang="en-US" altLang="en-US" sz="1400" dirty="0">
                <a:cs typeface="+mn-lt"/>
              </a:rPr>
              <a:t>✔ Java Cryptography Extension (JCE) – For encrypting hidden data (Optional)</a:t>
            </a:r>
          </a:p>
          <a:p>
            <a:pPr marL="0" indent="0" algn="l">
              <a:buNone/>
            </a:pPr>
            <a:r>
              <a:rPr lang="zh-CN" altLang="en-US" dirty="0">
                <a:cs typeface="+mn-lt"/>
              </a:rPr>
              <a:t>💻</a:t>
            </a:r>
            <a:r>
              <a:rPr lang="en-US" altLang="en-US" dirty="0">
                <a:cs typeface="+mn-lt"/>
              </a:rPr>
              <a:t> Development Tools :</a:t>
            </a:r>
          </a:p>
          <a:p>
            <a:pPr marL="0" indent="0" algn="l">
              <a:buNone/>
            </a:pPr>
            <a:r>
              <a:rPr lang="en-US" altLang="en-US" dirty="0">
                <a:cs typeface="+mn-lt"/>
              </a:rPr>
              <a:t>✔</a:t>
            </a:r>
            <a:r>
              <a:rPr lang="en-US" altLang="en-US" sz="1400" dirty="0">
                <a:cs typeface="+mn-lt"/>
              </a:rPr>
              <a:t> VS Code – For coding</a:t>
            </a:r>
          </a:p>
          <a:p>
            <a:pPr marL="0" indent="0" algn="l">
              <a:buNone/>
            </a:pPr>
            <a:r>
              <a:rPr lang="en-US" altLang="en-US" sz="1400" dirty="0">
                <a:cs typeface="+mn-lt"/>
              </a:rPr>
              <a:t>✔ JDK 22</a:t>
            </a:r>
          </a:p>
          <a:p>
            <a:pPr marL="0" indent="0" algn="l">
              <a:buNone/>
            </a:pPr>
            <a:r>
              <a:rPr lang="en-US" altLang="en-US" sz="1400" dirty="0">
                <a:cs typeface="+mn-lt"/>
              </a:rPr>
              <a:t>✔ GitHub– For version control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68161" y="635000"/>
            <a:ext cx="11029616" cy="530296"/>
          </a:xfrm>
        </p:spPr>
        <p:txBody>
          <a:bodyPr>
            <a:noAutofit/>
          </a:bodyPr>
          <a:lstStyle/>
          <a:p>
            <a:r>
              <a:rPr lang="en-US" b="1" dirty="0">
                <a:solidFill>
                  <a:schemeClr val="accent1"/>
                </a:solidFill>
                <a:latin typeface="Arial" panose="020B0604020202020204"/>
                <a:ea typeface="+mj-lt"/>
                <a:cs typeface="Arial" panose="020B0604020202020204"/>
              </a:rPr>
              <a:t>Wow factors</a:t>
            </a:r>
            <a:endParaRPr lang="en-US" dirty="0">
              <a:solidFill>
                <a:schemeClr val="accent1"/>
              </a:solidFill>
              <a:latin typeface="Calibri Light" panose="020F0302020204030204"/>
              <a:cs typeface="Calibri Light" panose="020F0302020204030204"/>
            </a:endParaRPr>
          </a:p>
        </p:txBody>
      </p:sp>
      <p:sp>
        <p:nvSpPr>
          <p:cNvPr id="2" name="Content Placeholder 1"/>
          <p:cNvSpPr>
            <a:spLocks noGrp="1"/>
          </p:cNvSpPr>
          <p:nvPr>
            <p:ph idx="1"/>
          </p:nvPr>
        </p:nvSpPr>
        <p:spPr>
          <a:xfrm>
            <a:off x="468162" y="1549676"/>
            <a:ext cx="11029615" cy="4673324"/>
          </a:xfrm>
        </p:spPr>
        <p:txBody>
          <a:bodyPr>
            <a:normAutofit fontScale="25000"/>
          </a:bodyPr>
          <a:lstStyle/>
          <a:p>
            <a:pPr marL="0" indent="0">
              <a:buNone/>
            </a:pPr>
            <a:r>
              <a:rPr lang="en-US" altLang="en-US" sz="6400" b="1" dirty="0">
                <a:solidFill>
                  <a:srgbClr val="0F0F0F"/>
                </a:solidFill>
                <a:cs typeface="+mn-lt"/>
              </a:rPr>
              <a:t>Wow Factors of Your Java Steganography Project! </a:t>
            </a:r>
            <a:r>
              <a:rPr lang="zh-CN" altLang="en-US" sz="6400" b="1" dirty="0">
                <a:solidFill>
                  <a:srgbClr val="0F0F0F"/>
                </a:solidFill>
                <a:cs typeface="+mn-lt"/>
              </a:rPr>
              <a:t>🚀</a:t>
            </a:r>
          </a:p>
          <a:p>
            <a:pPr marL="0" indent="0">
              <a:buNone/>
            </a:pPr>
            <a:r>
              <a:rPr lang="en-US" altLang="en-US" sz="6000" dirty="0">
                <a:solidFill>
                  <a:srgbClr val="0F0F0F"/>
                </a:solidFill>
                <a:cs typeface="+mn-lt"/>
              </a:rPr>
              <a:t>Your Secure Data Hiding in Images Using Steganography project stands out due to its unique features and innovations. Here’s why your project is special and better than others:</a:t>
            </a:r>
          </a:p>
          <a:p>
            <a:pPr marL="0" indent="0">
              <a:buNone/>
            </a:pPr>
            <a:endParaRPr lang="en-US" altLang="en-US" sz="6000" dirty="0">
              <a:solidFill>
                <a:srgbClr val="0F0F0F"/>
              </a:solidFill>
              <a:cs typeface="+mn-lt"/>
            </a:endParaRPr>
          </a:p>
          <a:p>
            <a:pPr marL="0" indent="0">
              <a:buNone/>
            </a:pPr>
            <a:r>
              <a:rPr lang="zh-CN" altLang="en-US" sz="6000" b="1" dirty="0">
                <a:solidFill>
                  <a:srgbClr val="0F0F0F"/>
                </a:solidFill>
                <a:cs typeface="+mn-lt"/>
              </a:rPr>
              <a:t>🔐</a:t>
            </a:r>
            <a:r>
              <a:rPr lang="en-US" altLang="en-US" sz="6000" b="1" dirty="0">
                <a:solidFill>
                  <a:srgbClr val="0F0F0F"/>
                </a:solidFill>
                <a:cs typeface="+mn-lt"/>
              </a:rPr>
              <a:t>  1. Advanced Security with Encryption :</a:t>
            </a:r>
          </a:p>
          <a:p>
            <a:pPr marL="0" indent="0">
              <a:buNone/>
            </a:pPr>
            <a:r>
              <a:rPr lang="en-US" altLang="en-US" sz="6000" dirty="0">
                <a:solidFill>
                  <a:srgbClr val="0F0F0F"/>
                </a:solidFill>
                <a:cs typeface="+mn-lt"/>
              </a:rPr>
              <a:t>✅ Unlike traditional steganography, your project encrypts the hidden message using AES (Advanced Encryption Standard) before embedding it into the image. This ensures that even if someone extracts the data, they cannot read it without the correct decryption key.</a:t>
            </a:r>
          </a:p>
          <a:p>
            <a:pPr marL="0" indent="0">
              <a:buNone/>
            </a:pPr>
            <a:r>
              <a:rPr lang="zh-CN" altLang="en-US" sz="6000" b="1" dirty="0">
                <a:solidFill>
                  <a:srgbClr val="0F0F0F"/>
                </a:solidFill>
                <a:cs typeface="+mn-lt"/>
              </a:rPr>
              <a:t>🖼</a:t>
            </a:r>
            <a:r>
              <a:rPr lang="en-US" altLang="zh-CN" sz="6000" b="1" dirty="0">
                <a:solidFill>
                  <a:srgbClr val="0F0F0F"/>
                </a:solidFill>
                <a:cs typeface="+mn-lt"/>
              </a:rPr>
              <a:t>  </a:t>
            </a:r>
            <a:r>
              <a:rPr lang="en-US" altLang="en-US" sz="6000" b="1" dirty="0">
                <a:solidFill>
                  <a:srgbClr val="0F0F0F"/>
                </a:solidFill>
                <a:cs typeface="+mn-lt"/>
              </a:rPr>
              <a:t>2. Graphical User Interface (GUI) for Ease of Use :</a:t>
            </a:r>
          </a:p>
          <a:p>
            <a:pPr marL="0" indent="0">
              <a:buNone/>
            </a:pPr>
            <a:r>
              <a:rPr lang="en-US" altLang="en-US" sz="6000" dirty="0">
                <a:solidFill>
                  <a:srgbClr val="0F0F0F"/>
                </a:solidFill>
                <a:cs typeface="+mn-lt"/>
              </a:rPr>
              <a:t>✅ Many steganography tools are command-line-based, but your project can include a user-friendly GUI (Java Swing) that allows users to upload images, enter secret messages, and decode messages easily with just a few clicks.</a:t>
            </a:r>
          </a:p>
          <a:p>
            <a:pPr marL="0" indent="0">
              <a:buNone/>
            </a:pPr>
            <a:r>
              <a:rPr lang="zh-CN" altLang="en-US" sz="6000" b="1" dirty="0">
                <a:solidFill>
                  <a:srgbClr val="0F0F0F"/>
                </a:solidFill>
                <a:cs typeface="+mn-lt"/>
              </a:rPr>
              <a:t>📁</a:t>
            </a:r>
            <a:r>
              <a:rPr lang="en-US" altLang="en-US" sz="6000" b="1" dirty="0">
                <a:solidFill>
                  <a:srgbClr val="0F0F0F"/>
                </a:solidFill>
                <a:cs typeface="+mn-lt"/>
              </a:rPr>
              <a:t>  3. Save &amp; Retrieve Messages Securely :</a:t>
            </a:r>
          </a:p>
          <a:p>
            <a:pPr marL="0" indent="0">
              <a:buNone/>
            </a:pPr>
            <a:r>
              <a:rPr lang="en-US" altLang="en-US" sz="6000" dirty="0">
                <a:solidFill>
                  <a:srgbClr val="0F0F0F"/>
                </a:solidFill>
                <a:cs typeface="+mn-lt"/>
              </a:rPr>
              <a:t>✅ Instead of just displaying the extracted message, your project can automatically save decoded messages into a text file (decoded_message.txt). This makes it easy for users to retrieve their hidden messages later.</a:t>
            </a:r>
            <a:endParaRPr lang="en-US" altLang="en-US" sz="6000" dirty="0">
              <a:solidFill>
                <a:srgbClr val="0F0F0F"/>
              </a:solidFill>
            </a:endParaRPr>
          </a:p>
          <a:p>
            <a:pPr marL="0" indent="0">
              <a:buNone/>
            </a:pPr>
            <a:endParaRPr lang="en-US" altLang="en-US" sz="6000" dirty="0">
              <a:solidFill>
                <a:srgbClr val="0F0F0F"/>
              </a:solidFill>
            </a:endParaRPr>
          </a:p>
          <a:p>
            <a:pPr marL="0" indent="0">
              <a:buNone/>
            </a:pPr>
            <a:endParaRPr lang="en-US" altLang="en-US" sz="1600" dirty="0">
              <a:solidFill>
                <a:srgbClr val="0F0F0F"/>
              </a:solidFill>
            </a:endParaRPr>
          </a:p>
          <a:p>
            <a:pPr marL="0" indent="0">
              <a:buNone/>
            </a:pPr>
            <a:endParaRPr lang="en-US" altLang="en-US" sz="1600" dirty="0">
              <a:solidFill>
                <a:srgbClr val="0F0F0F"/>
              </a:solidFill>
            </a:endParaRPr>
          </a:p>
          <a:p>
            <a:pPr marL="0" indent="0">
              <a:buNone/>
            </a:pPr>
            <a:endParaRPr lang="en-US" altLang="en-US" sz="1600" dirty="0">
              <a:solidFill>
                <a:srgbClr val="0F0F0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1192" y="1302026"/>
            <a:ext cx="11029615" cy="4673324"/>
          </a:xfrm>
        </p:spPr>
        <p:txBody>
          <a:bodyPr>
            <a:normAutofit/>
          </a:bodyPr>
          <a:lstStyle/>
          <a:p>
            <a:pPr marL="0" indent="0">
              <a:buNone/>
            </a:pPr>
            <a:r>
              <a:rPr lang="zh-CN" altLang="en-US" sz="1600" b="1"/>
              <a:t>🎨</a:t>
            </a:r>
            <a:r>
              <a:rPr lang="en-US" altLang="en-US" sz="1600" b="1"/>
              <a:t> 4. High-Quality Image Preservation :</a:t>
            </a:r>
          </a:p>
          <a:p>
            <a:pPr marL="0" indent="0">
              <a:buNone/>
            </a:pPr>
            <a:r>
              <a:rPr lang="en-US" altLang="en-US" sz="1600"/>
              <a:t>✅ Your project modifies only the Least Significant Bit (LSB) of pixel values, ensuring that the changes are invisible to the human eye while keeping image quality intact.</a:t>
            </a:r>
          </a:p>
          <a:p>
            <a:pPr marL="0" indent="0">
              <a:buNone/>
            </a:pPr>
            <a:r>
              <a:rPr lang="zh-CN" altLang="en-US" sz="1600" b="1"/>
              <a:t>💾</a:t>
            </a:r>
            <a:r>
              <a:rPr lang="en-US" altLang="en-US" sz="1600" b="1"/>
              <a:t> 5. Support for Longer Messages :</a:t>
            </a:r>
          </a:p>
          <a:p>
            <a:pPr marL="0" indent="0">
              <a:buNone/>
            </a:pPr>
            <a:r>
              <a:rPr lang="en-US" altLang="en-US" sz="1600"/>
              <a:t>✅ Many steganography tools allow only short messages. Your project optimizes data embedding to support longer messages by distributing bits efficiently across the image.</a:t>
            </a:r>
          </a:p>
          <a:p>
            <a:pPr marL="0" indent="0">
              <a:buNone/>
            </a:pPr>
            <a:r>
              <a:rPr lang="zh-CN" altLang="en-US" sz="1600" b="1"/>
              <a:t>🔑</a:t>
            </a:r>
            <a:r>
              <a:rPr lang="en-US" altLang="en-US" sz="1600" b="1"/>
              <a:t> 6. Password Protection for Added Security :</a:t>
            </a:r>
          </a:p>
          <a:p>
            <a:pPr marL="0" indent="0">
              <a:buNone/>
            </a:pPr>
            <a:r>
              <a:rPr lang="en-US" altLang="en-US" sz="1600"/>
              <a:t>✅ Before extracting the hidden message, users must enter the correct password. This prevents unauthorized access even if someone gains access to the encoded image.</a:t>
            </a:r>
          </a:p>
          <a:p>
            <a:pPr marL="0" indent="0">
              <a:buNone/>
            </a:pPr>
            <a:r>
              <a:rPr lang="zh-CN" altLang="en-US" sz="1600" b="1"/>
              <a:t>🚀</a:t>
            </a:r>
            <a:r>
              <a:rPr lang="en-US" altLang="en-US" sz="1600" b="1"/>
              <a:t> 7. Cross-Platform &amp; Lightweight :</a:t>
            </a:r>
          </a:p>
          <a:p>
            <a:pPr marL="0" indent="0">
              <a:buNone/>
            </a:pPr>
            <a:r>
              <a:rPr lang="en-US" altLang="en-US" sz="1600"/>
              <a:t>✅ Since your project is written in Java, it can run on Windows, macOS, and Linux without compatibility issues. It does not require additional software or large libraries.</a:t>
            </a:r>
          </a:p>
          <a:p>
            <a:pPr marL="0" indent="0">
              <a:buNone/>
            </a:pPr>
            <a:endParaRPr lang="en-US" altLang="en-US"/>
          </a:p>
          <a:p>
            <a:pPr marL="0" indent="0">
              <a:buNone/>
            </a:pPr>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317" y="595636"/>
            <a:ext cx="11029616" cy="530296"/>
          </a:xfrm>
        </p:spPr>
        <p:txBody>
          <a:bodyPr/>
          <a:lstStyle/>
          <a:p>
            <a:r>
              <a:rPr lang="en-IN" dirty="0">
                <a:solidFill>
                  <a:schemeClr val="accent1"/>
                </a:solidFill>
              </a:rPr>
              <a:t>End users</a:t>
            </a:r>
          </a:p>
        </p:txBody>
      </p:sp>
      <p:sp>
        <p:nvSpPr>
          <p:cNvPr id="3" name="Content Placeholder 2"/>
          <p:cNvSpPr>
            <a:spLocks noGrp="1"/>
          </p:cNvSpPr>
          <p:nvPr>
            <p:ph idx="1"/>
          </p:nvPr>
        </p:nvSpPr>
        <p:spPr>
          <a:xfrm>
            <a:off x="438317" y="1232452"/>
            <a:ext cx="11029615" cy="4673324"/>
          </a:xfrm>
        </p:spPr>
        <p:txBody>
          <a:bodyPr>
            <a:normAutofit fontScale="97500" lnSpcReduction="10000"/>
          </a:bodyPr>
          <a:lstStyle/>
          <a:p>
            <a:pPr marL="0" indent="0">
              <a:buNone/>
            </a:pPr>
            <a:r>
              <a:rPr lang="zh-CN" altLang="en-US" b="1" dirty="0"/>
              <a:t>👥</a:t>
            </a:r>
            <a:r>
              <a:rPr lang="en-US" altLang="zh-CN" b="1" dirty="0"/>
              <a:t> </a:t>
            </a:r>
            <a:r>
              <a:rPr lang="en-US" altLang="en-US" b="1" dirty="0"/>
              <a:t>  Who Are the End Users of Your Java Steganography Project?</a:t>
            </a:r>
          </a:p>
          <a:p>
            <a:pPr marL="0" indent="0">
              <a:buNone/>
            </a:pPr>
            <a:r>
              <a:rPr lang="en-US" altLang="en-US" dirty="0"/>
              <a:t>Your Secure Data Hiding in Images Using Steganography project can be useful for a wide range of users who need privacy, security, and data protection.</a:t>
            </a:r>
          </a:p>
          <a:p>
            <a:pPr marL="0" indent="0">
              <a:buNone/>
            </a:pPr>
            <a:r>
              <a:rPr lang="en-US" altLang="en-US" dirty="0"/>
              <a:t> Here are the key end users:</a:t>
            </a:r>
          </a:p>
          <a:p>
            <a:pPr marL="0" indent="0">
              <a:buNone/>
            </a:pPr>
            <a:r>
              <a:rPr lang="zh-CN" altLang="en-US" b="1" dirty="0"/>
              <a:t>🔐</a:t>
            </a:r>
            <a:r>
              <a:rPr lang="en-US" altLang="en-US" b="1" dirty="0"/>
              <a:t>  1. Cybersecurity Professionals &amp; Ethical Hackers :</a:t>
            </a:r>
          </a:p>
          <a:p>
            <a:pPr marL="0" indent="0">
              <a:buNone/>
            </a:pPr>
            <a:r>
              <a:rPr lang="en-US" altLang="en-US" dirty="0"/>
              <a:t>✅ Use steganography techniques to securely exchange sensitive information while avoiding detection from cyber threats.</a:t>
            </a:r>
          </a:p>
          <a:p>
            <a:pPr marL="0" indent="0">
              <a:buNone/>
            </a:pPr>
            <a:r>
              <a:rPr lang="zh-CN" altLang="en-US" b="1" dirty="0"/>
              <a:t>🕵</a:t>
            </a:r>
            <a:r>
              <a:rPr lang="en-US" altLang="zh-CN" b="1" dirty="0"/>
              <a:t>  </a:t>
            </a:r>
            <a:r>
              <a:rPr lang="en-US" altLang="en-US" b="1" dirty="0"/>
              <a:t>2. Intelligence Agencies &amp; Government Organizations :</a:t>
            </a:r>
          </a:p>
          <a:p>
            <a:pPr marL="0" indent="0">
              <a:buNone/>
            </a:pPr>
            <a:r>
              <a:rPr lang="en-US" altLang="en-US" dirty="0"/>
              <a:t>✅ Law enforcement and military intelligence agencies can use steganography for covert communication and classified data transfer.</a:t>
            </a:r>
          </a:p>
          <a:p>
            <a:pPr marL="0" indent="0">
              <a:buNone/>
            </a:pPr>
            <a:r>
              <a:rPr lang="zh-CN" altLang="en-US" b="1" dirty="0"/>
              <a:t>💼</a:t>
            </a:r>
            <a:r>
              <a:rPr lang="en-US" altLang="en-US" b="1" dirty="0"/>
              <a:t>  3. Business &amp; Corporate Professionals :</a:t>
            </a:r>
          </a:p>
          <a:p>
            <a:pPr marL="0" indent="0">
              <a:buNone/>
            </a:pPr>
            <a:r>
              <a:rPr lang="en-US" altLang="en-US" dirty="0"/>
              <a:t>✅ Companies handling confidential business data (contracts, trade secrets, financial reports) can use this project to securely store and share information.</a:t>
            </a:r>
          </a:p>
          <a:p>
            <a:pPr marL="0" indent="0">
              <a:buNone/>
            </a:pPr>
            <a:endParaRPr lang="en-US"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367" y="1624606"/>
            <a:ext cx="11029615" cy="4673324"/>
          </a:xfrm>
        </p:spPr>
        <p:txBody>
          <a:bodyPr>
            <a:normAutofit lnSpcReduction="20000"/>
          </a:bodyPr>
          <a:lstStyle/>
          <a:p>
            <a:pPr marL="0" indent="0">
              <a:buNone/>
            </a:pPr>
            <a:r>
              <a:rPr lang="zh-CN" altLang="en-US" sz="1600" b="1"/>
              <a:t>🖌</a:t>
            </a:r>
            <a:r>
              <a:rPr lang="en-US" altLang="zh-CN" sz="1600" b="1"/>
              <a:t> </a:t>
            </a:r>
            <a:r>
              <a:rPr lang="en-US" altLang="en-US" sz="1600" b="1"/>
              <a:t>4. Digital Artists &amp; Photographers :</a:t>
            </a:r>
          </a:p>
          <a:p>
            <a:pPr marL="0" indent="0">
              <a:buNone/>
            </a:pPr>
            <a:r>
              <a:rPr lang="en-US" altLang="en-US" sz="1600"/>
              <a:t>✅ Artists can embed watermarks or ownership details inside their images to protect their work from copyright infringement.</a:t>
            </a:r>
          </a:p>
          <a:p>
            <a:pPr marL="0" indent="0">
              <a:buNone/>
            </a:pPr>
            <a:endParaRPr lang="en-US" altLang="en-US" sz="1600"/>
          </a:p>
          <a:p>
            <a:pPr marL="0" indent="0">
              <a:buNone/>
            </a:pPr>
            <a:r>
              <a:rPr lang="zh-CN" altLang="en-US" sz="1600" b="1"/>
              <a:t>🔑</a:t>
            </a:r>
            <a:r>
              <a:rPr lang="en-US" altLang="en-US" sz="1600" b="1"/>
              <a:t>  5. Journalists &amp; Activists :</a:t>
            </a:r>
          </a:p>
          <a:p>
            <a:pPr marL="0" indent="0">
              <a:buNone/>
            </a:pPr>
            <a:r>
              <a:rPr lang="en-US" altLang="en-US" sz="1600"/>
              <a:t>✅ In countries with press restrictions, journalists can use this tool to share important news &amp; information discreetly.</a:t>
            </a:r>
          </a:p>
          <a:p>
            <a:pPr marL="0" indent="0">
              <a:buNone/>
            </a:pPr>
            <a:endParaRPr lang="en-US" altLang="en-US" sz="1600"/>
          </a:p>
          <a:p>
            <a:pPr marL="0" indent="0">
              <a:buNone/>
            </a:pPr>
            <a:r>
              <a:rPr lang="zh-CN" altLang="en-US" sz="1600" b="1"/>
              <a:t>👨</a:t>
            </a:r>
            <a:r>
              <a:rPr lang="en-US" altLang="en-US" sz="1600" b="1"/>
              <a:t>‍</a:t>
            </a:r>
            <a:r>
              <a:rPr lang="zh-CN" altLang="en-US" sz="1600" b="1"/>
              <a:t>💻</a:t>
            </a:r>
            <a:r>
              <a:rPr lang="en-US" altLang="en-US" sz="1600" b="1"/>
              <a:t> 6. Developers &amp; Researchers:</a:t>
            </a:r>
          </a:p>
          <a:p>
            <a:pPr marL="0" indent="0">
              <a:buNone/>
            </a:pPr>
            <a:r>
              <a:rPr lang="en-US" altLang="en-US" sz="1600"/>
              <a:t>✅ Students, researchers, and developers working on cryptography, cybersecurity, and data security projects can use this project as a learning tool.</a:t>
            </a:r>
          </a:p>
          <a:p>
            <a:pPr marL="0" indent="0">
              <a:buNone/>
            </a:pPr>
            <a:endParaRPr lang="en-US" altLang="en-US" sz="1600"/>
          </a:p>
          <a:p>
            <a:pPr marL="0" indent="0">
              <a:buNone/>
            </a:pPr>
            <a:r>
              <a:rPr lang="zh-CN" altLang="en-US" sz="1600" b="1"/>
              <a:t>🛡</a:t>
            </a:r>
            <a:r>
              <a:rPr lang="en-US" altLang="zh-CN" sz="1600" b="1"/>
              <a:t> </a:t>
            </a:r>
            <a:r>
              <a:rPr lang="en-US" altLang="en-US" sz="1600" b="1"/>
              <a:t>7. General Users &amp; Privacy Enthusiasts :</a:t>
            </a:r>
          </a:p>
          <a:p>
            <a:pPr marL="0" indent="0">
              <a:buNone/>
            </a:pPr>
            <a:r>
              <a:rPr lang="en-US" altLang="en-US" sz="1600"/>
              <a:t>✅ Everyday users can use this tool to hide personal messages, passwords, or private notes inside images without worrying about data leaks.</a:t>
            </a:r>
          </a:p>
          <a:p>
            <a:pPr marL="0" indent="0">
              <a:buNone/>
            </a:pPr>
            <a:endParaRPr lang="en-US" altLang="en-US"/>
          </a:p>
          <a:p>
            <a:pPr marL="0" indent="0">
              <a:buNone/>
            </a:pPr>
            <a:endParaRPr lang="en-US" altLang="en-US"/>
          </a:p>
          <a:p>
            <a:pPr marL="0" indent="0">
              <a:buNone/>
            </a:pPr>
            <a:endParaRPr lang="en-US" altLang="en-US"/>
          </a:p>
          <a:p>
            <a:pPr marL="0" indent="0">
              <a:buNone/>
            </a:pPr>
            <a:endParaRPr lang="en-US"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9584" y="597500"/>
            <a:ext cx="11029616" cy="530296"/>
          </a:xfrm>
        </p:spPr>
        <p:txBody>
          <a:bodyPr/>
          <a:lstStyle/>
          <a:p>
            <a:r>
              <a:rPr lang="en-IN" dirty="0">
                <a:solidFill>
                  <a:schemeClr val="accent1"/>
                </a:solidFill>
              </a:rPr>
              <a:t>Results</a:t>
            </a:r>
          </a:p>
        </p:txBody>
      </p:sp>
      <p:pic>
        <p:nvPicPr>
          <p:cNvPr id="4" name="Untitled video - Made with Clipchamp (3)">
            <a:hlinkClick r:id="" action="ppaction://media"/>
          </p:cNvPr>
          <p:cNvPicPr>
            <a:picLocks noGrp="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80490" y="1939925"/>
            <a:ext cx="9107805" cy="4264025"/>
          </a:xfrm>
          <a:prstGeom prst="rect">
            <a:avLst/>
          </a:prstGeom>
        </p:spPr>
      </p:pic>
      <p:sp>
        <p:nvSpPr>
          <p:cNvPr id="6" name="Text Box 5"/>
          <p:cNvSpPr txBox="1"/>
          <p:nvPr/>
        </p:nvSpPr>
        <p:spPr>
          <a:xfrm>
            <a:off x="639445" y="1221740"/>
            <a:ext cx="5822950" cy="935990"/>
          </a:xfrm>
          <a:prstGeom prst="rect">
            <a:avLst/>
          </a:prstGeom>
          <a:noFill/>
        </p:spPr>
        <p:txBody>
          <a:bodyPr wrap="square" rtlCol="0">
            <a:noAutofit/>
          </a:bodyPr>
          <a:lstStyle/>
          <a:p>
            <a:r>
              <a:rPr lang="en-US" altLang="en-US" sz="1200" b="1">
                <a:highlight>
                  <a:srgbClr val="FFFF00"/>
                </a:highlight>
              </a:rPr>
              <a:t>1 Navigate to Your Project Folder :  </a:t>
            </a:r>
            <a:r>
              <a:rPr lang="en-US" altLang="en-US" sz="1200">
                <a:highlight>
                  <a:srgbClr val="FFFF00"/>
                </a:highlight>
              </a:rPr>
              <a:t>cd C:\Users\yogar\Steganography_Project</a:t>
            </a:r>
          </a:p>
          <a:p>
            <a:r>
              <a:rPr lang="en-US" altLang="en-US" sz="1200" b="1">
                <a:highlight>
                  <a:srgbClr val="FFFF00"/>
                </a:highlight>
              </a:rPr>
              <a:t>2 Compile the Java Program :  </a:t>
            </a:r>
            <a:r>
              <a:rPr lang="en-US" altLang="en-US" sz="1200">
                <a:highlight>
                  <a:srgbClr val="FFFF00"/>
                </a:highlight>
              </a:rPr>
              <a:t>javac Steganography.java</a:t>
            </a:r>
          </a:p>
          <a:p>
            <a:r>
              <a:rPr lang="en-US" altLang="en-US" sz="1200" b="1">
                <a:highlight>
                  <a:srgbClr val="FFFF00"/>
                </a:highlight>
              </a:rPr>
              <a:t>3 Run the Java Program: </a:t>
            </a:r>
            <a:r>
              <a:rPr lang="en-US" altLang="en-US" sz="1200">
                <a:highlight>
                  <a:srgbClr val="FFFF00"/>
                </a:highlight>
              </a:rPr>
              <a:t>java Steganography</a:t>
            </a:r>
          </a:p>
        </p:txBody>
      </p:sp>
    </p:spTree>
  </p:cSld>
  <p:clrMapOvr>
    <a:masterClrMapping/>
  </p:clrMapOvr>
  <p:timing>
    <p:tnLst>
      <p:par>
        <p:cTn id="1" dur="indefinite" restart="never" nodeType="tmRoot">
          <p:childTnLst>
            <p:video>
              <p:cMediaNode mute="1">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289AE2-D2AE-49D1-AFAC-3A79F6794255}">
  <ds:schemaRefs/>
</ds:datastoreItem>
</file>

<file path=customXml/itemProps2.xml><?xml version="1.0" encoding="utf-8"?>
<ds:datastoreItem xmlns:ds="http://schemas.openxmlformats.org/officeDocument/2006/customXml" ds:itemID="{9DD71778-17EE-4151-88AE-C8F4E8043BD9}">
  <ds:schemaRefs/>
</ds:datastoreItem>
</file>

<file path=customXml/itemProps3.xml><?xml version="1.0" encoding="utf-8"?>
<ds:datastoreItem xmlns:ds="http://schemas.openxmlformats.org/officeDocument/2006/customXml" ds:itemID="{927BD4C1-B6B1-4715-ABF9-E660A51A4EA0}">
  <ds:schemaRefs/>
</ds:datastoreItem>
</file>

<file path=docProps/app.xml><?xml version="1.0" encoding="utf-8"?>
<Properties xmlns="http://schemas.openxmlformats.org/officeDocument/2006/extended-properties" xmlns:vt="http://schemas.openxmlformats.org/officeDocument/2006/docPropsVTypes">
  <Template>Future forward</Template>
  <TotalTime>149</TotalTime>
  <Words>1145</Words>
  <Application>Microsoft Office PowerPoint</Application>
  <PresentationFormat>Widescreen</PresentationFormat>
  <Paragraphs>103</Paragraphs>
  <Slides>14</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Franklin Gothic Book</vt:lpstr>
      <vt:lpstr>Franklin Gothic Demi</vt:lpstr>
      <vt:lpstr>Wingdings 2</vt:lpstr>
      <vt:lpstr>DividendVTI</vt:lpstr>
      <vt:lpstr>SECURE DATA HIDING IN IMAGES USING     STEGANOGRAPHY</vt:lpstr>
      <vt:lpstr>OUTLINE</vt:lpstr>
      <vt:lpstr>Problem Statement</vt:lpstr>
      <vt:lpstr>Technology  used</vt:lpstr>
      <vt:lpstr>Wow factors</vt:lpstr>
      <vt:lpstr>PowerPoint Presentation</vt:lpstr>
      <vt:lpstr>End users</vt:lpstr>
      <vt:lpstr>PowerPoint Presentation</vt:lpstr>
      <vt:lpstr>Results</vt:lpstr>
      <vt:lpstr>This will generate a Steganography.class file. If everything is correct, your program should execute without errors.</vt:lpstr>
      <vt:lpstr>Conclusion</vt:lpstr>
      <vt:lpstr>GitHub Link</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Yoganandha Reddy Guvvala</cp:lastModifiedBy>
  <cp:revision>31</cp:revision>
  <dcterms:created xsi:type="dcterms:W3CDTF">2021-05-26T16:50:00Z</dcterms:created>
  <dcterms:modified xsi:type="dcterms:W3CDTF">2025-02-21T07:37:02Z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y fmtid="{D5CDD505-2E9C-101B-9397-08002B2CF9AE}" pid="3" name="ICV">
    <vt:lpwstr>923B9792CB4541419AE9979C804D1842_12</vt:lpwstr>
  </property>
  <property fmtid="{D5CDD505-2E9C-101B-9397-08002B2CF9AE}" pid="4" name="KSOProductBuildVer">
    <vt:lpwstr>1033-12.2.0.19821</vt:lpwstr>
  </property>
</Properties>
</file>